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79" r:id="rId5"/>
    <p:sldId id="267" r:id="rId6"/>
    <p:sldId id="268" r:id="rId7"/>
    <p:sldId id="274" r:id="rId8"/>
    <p:sldId id="269" r:id="rId9"/>
    <p:sldId id="281" r:id="rId10"/>
    <p:sldId id="284" r:id="rId11"/>
    <p:sldId id="285" r:id="rId12"/>
    <p:sldId id="286" r:id="rId13"/>
    <p:sldId id="283" r:id="rId14"/>
    <p:sldId id="287" r:id="rId15"/>
    <p:sldId id="270" r:id="rId16"/>
    <p:sldId id="271" r:id="rId17"/>
    <p:sldId id="280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BFE8"/>
    <a:srgbClr val="CE88CB"/>
    <a:srgbClr val="B99DB7"/>
    <a:srgbClr val="7327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80" autoAdjust="0"/>
    <p:restoredTop sz="94660"/>
  </p:normalViewPr>
  <p:slideViewPr>
    <p:cSldViewPr snapToGrid="0">
      <p:cViewPr varScale="1">
        <p:scale>
          <a:sx n="86" d="100"/>
          <a:sy n="86" d="100"/>
        </p:scale>
        <p:origin x="67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EF238-771A-4086-BC2A-86F3ACCCAA59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038A7-6744-4992-B939-454D2EA54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01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standing in front of a building&#10;&#10;Description automatically generated" hidden="1">
            <a:extLst>
              <a:ext uri="{FF2B5EF4-FFF2-40B4-BE49-F238E27FC236}">
                <a16:creationId xmlns:a16="http://schemas.microsoft.com/office/drawing/2014/main" id="{F37540D8-E678-45CA-921D-B3A8344E29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06EEDE7-E2AE-4320-9EEF-CD4FCA16EB3A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63656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3C95FA0E-DA9D-49C8-A7D0-F5992555F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" b="10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BE28663E-807B-4A31-96DA-CF7E37F0A850}"/>
              </a:ext>
            </a:extLst>
          </p:cNvPr>
          <p:cNvSpPr/>
          <p:nvPr userDrawn="1"/>
        </p:nvSpPr>
        <p:spPr>
          <a:xfrm>
            <a:off x="0" y="-2"/>
            <a:ext cx="12192000" cy="2167501"/>
          </a:xfrm>
          <a:prstGeom prst="rect">
            <a:avLst/>
          </a:prstGeom>
          <a:solidFill>
            <a:srgbClr val="80B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hidden="1">
            <a:extLst>
              <a:ext uri="{FF2B5EF4-FFF2-40B4-BE49-F238E27FC236}">
                <a16:creationId xmlns:a16="http://schemas.microsoft.com/office/drawing/2014/main" id="{6CA386EF-6C63-4600-9DCC-05D3A8C968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29" y="224150"/>
            <a:ext cx="8770735" cy="1757510"/>
          </a:xfrm>
          <a:prstGeom prst="rect">
            <a:avLst/>
          </a:prstGeom>
        </p:spPr>
      </p:pic>
      <p:grpSp>
        <p:nvGrpSpPr>
          <p:cNvPr id="7" name="Group 6" hidden="1">
            <a:extLst>
              <a:ext uri="{FF2B5EF4-FFF2-40B4-BE49-F238E27FC236}">
                <a16:creationId xmlns:a16="http://schemas.microsoft.com/office/drawing/2014/main" id="{F4C785E6-0684-4C2C-A62E-3AA4A71E6302}"/>
              </a:ext>
            </a:extLst>
          </p:cNvPr>
          <p:cNvGrpSpPr/>
          <p:nvPr userDrawn="1"/>
        </p:nvGrpSpPr>
        <p:grpSpPr>
          <a:xfrm>
            <a:off x="1057444" y="2676620"/>
            <a:ext cx="5059209" cy="3732490"/>
            <a:chOff x="786925" y="2676620"/>
            <a:chExt cx="5059209" cy="37324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414543-9432-44E2-9FA5-B547089E2024}"/>
                </a:ext>
              </a:extLst>
            </p:cNvPr>
            <p:cNvSpPr txBox="1"/>
            <p:nvPr/>
          </p:nvSpPr>
          <p:spPr>
            <a:xfrm>
              <a:off x="834655" y="2676620"/>
              <a:ext cx="3827722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FUEL YOUR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629E54-BF38-4D1B-BBA8-D75D34FC7189}"/>
                </a:ext>
              </a:extLst>
            </p:cNvPr>
            <p:cNvSpPr txBox="1"/>
            <p:nvPr/>
          </p:nvSpPr>
          <p:spPr>
            <a:xfrm>
              <a:off x="824022" y="3371580"/>
              <a:ext cx="4072271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KNOWLEDGE.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11A884-0246-4C4E-A89C-8E64CF774187}"/>
                </a:ext>
              </a:extLst>
            </p:cNvPr>
            <p:cNvSpPr txBox="1"/>
            <p:nvPr/>
          </p:nvSpPr>
          <p:spPr>
            <a:xfrm>
              <a:off x="1773863" y="429373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NETWORK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F7DAE3-9B54-49FF-BFB2-8BD274411E77}"/>
                </a:ext>
              </a:extLst>
            </p:cNvPr>
            <p:cNvSpPr txBox="1"/>
            <p:nvPr/>
          </p:nvSpPr>
          <p:spPr>
            <a:xfrm>
              <a:off x="1773863" y="4982091"/>
              <a:ext cx="403328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LEARN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0AB586-DECE-4B35-8852-57D971E60A89}"/>
                </a:ext>
              </a:extLst>
            </p:cNvPr>
            <p:cNvSpPr txBox="1"/>
            <p:nvPr/>
          </p:nvSpPr>
          <p:spPr>
            <a:xfrm>
              <a:off x="1773863" y="567044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DISCOVER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510A84E-C31A-4A9B-888A-F5C5484A7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4375330"/>
              <a:ext cx="767299" cy="5754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81299F-18C1-483C-8494-92516E878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5063685"/>
              <a:ext cx="767299" cy="5754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4B13D88-9D3E-4B9D-874E-A1C864D75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925" y="5752040"/>
              <a:ext cx="767299" cy="575475"/>
            </a:xfrm>
            <a:prstGeom prst="rect">
              <a:avLst/>
            </a:prstGeom>
          </p:spPr>
        </p:pic>
      </p:grp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13083FC1-9A73-433C-A8A0-05A9066326C2}"/>
              </a:ext>
            </a:extLst>
          </p:cNvPr>
          <p:cNvSpPr txBox="1"/>
          <p:nvPr userDrawn="1"/>
        </p:nvSpPr>
        <p:spPr>
          <a:xfrm>
            <a:off x="7169071" y="5732000"/>
            <a:ext cx="41783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400" dirty="0">
                <a:solidFill>
                  <a:srgbClr val="80BD42"/>
                </a:solidFill>
                <a:latin typeface="Klavika Medium Condensed" panose="020B0506040000020004" pitchFamily="34" charset="0"/>
              </a:rPr>
              <a:t>CollaborateCanada.com</a:t>
            </a:r>
          </a:p>
        </p:txBody>
      </p:sp>
      <p:pic>
        <p:nvPicPr>
          <p:cNvPr id="18" name="Picture 2" descr="https://www.powerplatformbootcamp.com/LogoBootCamp.png">
            <a:extLst>
              <a:ext uri="{FF2B5EF4-FFF2-40B4-BE49-F238E27FC236}">
                <a16:creationId xmlns:a16="http://schemas.microsoft.com/office/drawing/2014/main" id="{49CE73A1-CB84-4214-9644-4CC4810F21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8016" y="729383"/>
            <a:ext cx="4018093" cy="418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EA76F2-F0CC-42E3-AAAA-81E15E5E098F}"/>
              </a:ext>
            </a:extLst>
          </p:cNvPr>
          <p:cNvSpPr txBox="1"/>
          <p:nvPr userDrawn="1"/>
        </p:nvSpPr>
        <p:spPr>
          <a:xfrm>
            <a:off x="1262116" y="3501506"/>
            <a:ext cx="4075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Organized Globally, Held Locally</a:t>
            </a:r>
          </a:p>
          <a:p>
            <a:endParaRPr lang="en-CA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A7ACE8-2EDC-4CE4-A116-71BD3F72B8E4}"/>
              </a:ext>
            </a:extLst>
          </p:cNvPr>
          <p:cNvSpPr/>
          <p:nvPr userDrawn="1"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rgbClr val="732773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CBE2F8-688E-4E15-A63A-A21372CB97DE}"/>
              </a:ext>
            </a:extLst>
          </p:cNvPr>
          <p:cNvSpPr/>
          <p:nvPr userDrawn="1"/>
        </p:nvSpPr>
        <p:spPr>
          <a:xfrm>
            <a:off x="0" y="6125418"/>
            <a:ext cx="12192000" cy="742950"/>
          </a:xfrm>
          <a:prstGeom prst="rect">
            <a:avLst/>
          </a:prstGeom>
          <a:solidFill>
            <a:srgbClr val="002060">
              <a:alpha val="90000"/>
            </a:srgb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7E3A139-4B6D-40D1-875C-E3230F6F1A1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78" y="6215055"/>
            <a:ext cx="615498" cy="615498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0C1B66-81DE-464D-A273-247863A8CA54}"/>
              </a:ext>
            </a:extLst>
          </p:cNvPr>
          <p:cNvCxnSpPr>
            <a:cxnSpLocks/>
          </p:cNvCxnSpPr>
          <p:nvPr userDrawn="1"/>
        </p:nvCxnSpPr>
        <p:spPr>
          <a:xfrm>
            <a:off x="1325918" y="3429000"/>
            <a:ext cx="450924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063B49C-3F0B-443B-A64C-02A32C1CEF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9988" y="4191245"/>
            <a:ext cx="4907676" cy="1228838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  <a:p>
            <a:pPr lvl="4"/>
            <a:endParaRPr lang="en-CA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0D1A4E00-B549-4F9D-B792-E1C49880AD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69988" y="5597053"/>
            <a:ext cx="4512773" cy="397947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&lt;Speaker Name&gt;</a:t>
            </a:r>
          </a:p>
          <a:p>
            <a:pPr lvl="4"/>
            <a:endParaRPr lang="en-CA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DD9DA512-9A23-4124-A4EE-B885F5CD5F67}"/>
              </a:ext>
            </a:extLst>
          </p:cNvPr>
          <p:cNvSpPr txBox="1">
            <a:spLocks/>
          </p:cNvSpPr>
          <p:nvPr userDrawn="1"/>
        </p:nvSpPr>
        <p:spPr>
          <a:xfrm>
            <a:off x="1262116" y="931785"/>
            <a:ext cx="4176713" cy="238125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>
                <a:latin typeface="Gill Sans MT" panose="020B0502020104020203" pitchFamily="34" charset="0"/>
              </a:rPr>
              <a:t>GLOBAL POWER PLATFORM BOOTCAMP</a:t>
            </a:r>
            <a:endParaRPr lang="en-US" sz="4100" dirty="0">
              <a:latin typeface="Gill Sans MT" panose="020B0502020104020203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865D46B-7EB1-3549-910D-E8455ED6975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1981" y="6291053"/>
            <a:ext cx="2392489" cy="55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67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6658495" y="6031165"/>
            <a:ext cx="4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4B0BDC-EAC5-431F-B768-594D5BF108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C0411-68F8-4F23-BC93-1E6359A9D4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77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04364" y="6031165"/>
            <a:ext cx="4004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46B731E-1E68-48AC-AD62-BD5154F504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D5CEC6-1B23-4E59-AC43-39BED0A6E8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850609"/>
            <a:ext cx="794605" cy="82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55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05964" y="6031165"/>
            <a:ext cx="390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kern="120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#</a:t>
            </a: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GlobalPowerPlatformBootcamp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7D3723-192A-45FD-92A6-BD88232052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66" y="5748461"/>
            <a:ext cx="891175" cy="92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6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7139709" y="6031165"/>
            <a:ext cx="406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CCAE16-32AF-43AB-9D83-1803218120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1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174B03-5E73-4C92-BE12-44F39CF5B33B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99F7E7-200B-4FE6-B177-A595909042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69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FE6090F-FCC2-4008-B7D7-B941F1AAF876}"/>
              </a:ext>
            </a:extLst>
          </p:cNvPr>
          <p:cNvSpPr txBox="1"/>
          <p:nvPr userDrawn="1"/>
        </p:nvSpPr>
        <p:spPr>
          <a:xfrm>
            <a:off x="7490691" y="6031165"/>
            <a:ext cx="371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311F9-8807-4BBA-ABD4-C56914F38D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17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24335F-25E6-4167-85DC-DC215C1B501B}"/>
              </a:ext>
            </a:extLst>
          </p:cNvPr>
          <p:cNvSpPr txBox="1"/>
          <p:nvPr userDrawn="1"/>
        </p:nvSpPr>
        <p:spPr>
          <a:xfrm>
            <a:off x="7093527" y="6031165"/>
            <a:ext cx="411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52F5AF-BB47-4EF2-A5D9-E6531350F9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94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bject&#10;&#10;Description generated with very high confidence" hidden="1">
            <a:extLst>
              <a:ext uri="{FF2B5EF4-FFF2-40B4-BE49-F238E27FC236}">
                <a16:creationId xmlns:a16="http://schemas.microsoft.com/office/drawing/2014/main" id="{C47C373B-006A-4A1D-9787-B7B16330A1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2" y="1774208"/>
            <a:ext cx="10534436" cy="21119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C1D505-2A1E-494E-8EEC-964158FEDE1D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DCB3BA-C1CF-4228-9771-2E3D34BFEE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99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838200" y="1373872"/>
            <a:ext cx="10515600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193410"/>
            <a:ext cx="12192001" cy="664591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81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199" y="1437954"/>
            <a:ext cx="10515601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9958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24AC-2475-4C3E-82C6-30652F898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882A1-7DE2-4318-B486-44ECA4D53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6C4BA-C2F2-4885-B757-0CBD1E36A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304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889F2-0649-473B-BB80-13C1E8A4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6C75D-7657-4260-BF7B-BF3B971B0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1179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495AB5-0591-4D60-895E-D3D1EED9E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74182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9455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1BCCB-2C8B-48A3-929E-8770963C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89DFA-D552-4217-97C2-F431D717AD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0A4BB6-3529-4BCD-96D2-81C43546C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8878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CFCCD-58CB-4AD3-B61B-80AD43C64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4D7FF-354C-48AC-87CC-349EA4892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1923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BE494-0A75-4F85-BA08-6BEBB2D4FB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78C279-7945-4BEB-8746-D75962CAD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0454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6E3B8B4D-AF82-4148-89AE-74900FF973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-11176" y="1"/>
            <a:ext cx="12192000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F6ED04B-7F4C-4F07-A517-AFDEDDC76C07}"/>
              </a:ext>
            </a:extLst>
          </p:cNvPr>
          <p:cNvSpPr/>
          <p:nvPr userDrawn="1"/>
        </p:nvSpPr>
        <p:spPr>
          <a:xfrm>
            <a:off x="-11176" y="0"/>
            <a:ext cx="12192000" cy="685800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31D3CE-07AE-4C94-8046-8940EC8DBB6D}"/>
              </a:ext>
            </a:extLst>
          </p:cNvPr>
          <p:cNvSpPr/>
          <p:nvPr userDrawn="1"/>
        </p:nvSpPr>
        <p:spPr>
          <a:xfrm>
            <a:off x="-11176" y="0"/>
            <a:ext cx="6425624" cy="6858000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76F502-1970-456C-A23C-B13371545FE6}"/>
              </a:ext>
            </a:extLst>
          </p:cNvPr>
          <p:cNvSpPr txBox="1"/>
          <p:nvPr userDrawn="1"/>
        </p:nvSpPr>
        <p:spPr>
          <a:xfrm>
            <a:off x="7556269" y="6031167"/>
            <a:ext cx="3641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300991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4032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FB48DC-EA34-4D5E-B237-1072E8958DE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5016126"/>
            <a:ext cx="1330325" cy="138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1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Intr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6811620" y="0"/>
            <a:ext cx="5379415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412" y="1204118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2" y="3403600"/>
            <a:ext cx="5378795" cy="3021263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n-US" dirty="0"/>
              <a:t>Introduce yourself</a:t>
            </a:r>
          </a:p>
        </p:txBody>
      </p:sp>
    </p:spTree>
    <p:extLst>
      <p:ext uri="{BB962C8B-B14F-4D97-AF65-F5344CB8AC3E}">
        <p14:creationId xmlns:p14="http://schemas.microsoft.com/office/powerpoint/2010/main" val="2833397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2EAD-E771-4FE5-B233-F97446E5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872A-6457-4D78-A4CB-222090A73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70A25-C79D-466E-A51D-2875AEE3A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30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D121-9015-447A-BD23-A26434E9E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300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8B377-9DF4-4D81-B90C-EDC75C539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654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423A1-1CC8-47F2-A923-8D6C8C137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8018" y="2280452"/>
            <a:ext cx="5232033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2B12BD-B677-4067-B39E-D346B7D062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45654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69166E-FFC9-4082-A169-13F572B39B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20064" y="2280452"/>
            <a:ext cx="5257800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28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C4D0-E67D-431E-BC72-6EF4F6CC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352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98575" y="6031165"/>
            <a:ext cx="391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1C36B3-C489-4CF1-90BD-F1129B6CB1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42F013-14EC-4C42-9D3B-AF710EF01F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66" y="5806136"/>
            <a:ext cx="787400" cy="8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68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65076" y="6031165"/>
            <a:ext cx="384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 GlobalPowerPlatformBootcamp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0527BC-51B9-4ACD-B235-32ECAFB1E3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A724A9-BAC3-45C6-B45C-E04361BA71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5820395"/>
            <a:ext cx="758825" cy="78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2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336823-2743-4BB6-AEB8-0446CEEDA69D}"/>
              </a:ext>
            </a:extLst>
          </p:cNvPr>
          <p:cNvSpPr/>
          <p:nvPr userDrawn="1"/>
        </p:nvSpPr>
        <p:spPr>
          <a:xfrm>
            <a:off x="0" y="5903372"/>
            <a:ext cx="12192000" cy="954628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A0C4F-CCC8-43DB-8B3F-9DAA49069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C8110-556C-4872-87BB-386BDE933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05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5A0EE-4465-42FC-8867-34A4EEDD5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8622" y="61578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25562-A34D-4D48-9643-4618184114C9}"/>
              </a:ext>
            </a:extLst>
          </p:cNvPr>
          <p:cNvSpPr txBox="1"/>
          <p:nvPr userDrawn="1"/>
        </p:nvSpPr>
        <p:spPr>
          <a:xfrm>
            <a:off x="7257011" y="6222237"/>
            <a:ext cx="3951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E23DE3-9006-4871-9818-6A3B181A9AEE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954072"/>
            <a:ext cx="819916" cy="85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6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1" r:id="rId3"/>
    <p:sldLayoutId id="2147483666" r:id="rId4"/>
    <p:sldLayoutId id="2147483652" r:id="rId5"/>
    <p:sldLayoutId id="2147483653" r:id="rId6"/>
    <p:sldLayoutId id="2147483654" r:id="rId7"/>
    <p:sldLayoutId id="2147483655" r:id="rId8"/>
    <p:sldLayoutId id="2147483664" r:id="rId9"/>
    <p:sldLayoutId id="2147483665" r:id="rId10"/>
    <p:sldLayoutId id="2147483670" r:id="rId11"/>
    <p:sldLayoutId id="2147483671" r:id="rId12"/>
    <p:sldLayoutId id="2147483672" r:id="rId13"/>
    <p:sldLayoutId id="2147483674" r:id="rId14"/>
    <p:sldLayoutId id="2147483662" r:id="rId15"/>
    <p:sldLayoutId id="2147483661" r:id="rId16"/>
    <p:sldLayoutId id="2147483676" r:id="rId17"/>
    <p:sldLayoutId id="2147483669" r:id="rId18"/>
    <p:sldLayoutId id="2147483673" r:id="rId19"/>
    <p:sldLayoutId id="2147483656" r:id="rId20"/>
    <p:sldLayoutId id="2147483657" r:id="rId21"/>
    <p:sldLayoutId id="2147483658" r:id="rId22"/>
    <p:sldLayoutId id="2147483659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azure/sql-database/sql-database-vnet-service-endpoint-rule-overview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connectors/azureblob/#get-available-access-policies" TargetMode="External"/><Relationship Id="rId13" Type="http://schemas.openxmlformats.org/officeDocument/2006/relationships/hyperlink" Target="https://docs.microsoft.com/en-us/connectors/azureblob/#list-blobs" TargetMode="External"/><Relationship Id="rId3" Type="http://schemas.openxmlformats.org/officeDocument/2006/relationships/hyperlink" Target="https://docs.microsoft.com/en-us/connectors/azureblob/#create-blob" TargetMode="External"/><Relationship Id="rId7" Type="http://schemas.openxmlformats.org/officeDocument/2006/relationships/hyperlink" Target="https://docs.microsoft.com/en-us/connectors/azureblob/#extract-archive-to-folder" TargetMode="External"/><Relationship Id="rId12" Type="http://schemas.openxmlformats.org/officeDocument/2006/relationships/hyperlink" Target="https://docs.microsoft.com/en-us/connectors/azureblob/#get-blob-metadata-using-path" TargetMode="External"/><Relationship Id="rId2" Type="http://schemas.openxmlformats.org/officeDocument/2006/relationships/hyperlink" Target="https://docs.microsoft.com/en-us/connectors/azureblob/#copy-blob" TargetMode="External"/><Relationship Id="rId16" Type="http://schemas.openxmlformats.org/officeDocument/2006/relationships/hyperlink" Target="https://docs.microsoft.com/en-us/connectors/azureblob/#update-blo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connectors/azureblob/#delete-blob" TargetMode="External"/><Relationship Id="rId11" Type="http://schemas.openxmlformats.org/officeDocument/2006/relationships/hyperlink" Target="https://docs.microsoft.com/en-us/connectors/azureblob/#get-blob-metadata" TargetMode="External"/><Relationship Id="rId5" Type="http://schemas.openxmlformats.org/officeDocument/2006/relationships/hyperlink" Target="https://docs.microsoft.com/en-us/connectors/azureblob/#create-sas-uri-by-path" TargetMode="External"/><Relationship Id="rId15" Type="http://schemas.openxmlformats.org/officeDocument/2006/relationships/hyperlink" Target="https://docs.microsoft.com/en-us/connectors/azureblob/#set-blob-tier-by-path" TargetMode="External"/><Relationship Id="rId10" Type="http://schemas.openxmlformats.org/officeDocument/2006/relationships/hyperlink" Target="https://docs.microsoft.com/en-us/connectors/azureblob/#get-blob-content-using-path" TargetMode="External"/><Relationship Id="rId4" Type="http://schemas.openxmlformats.org/officeDocument/2006/relationships/hyperlink" Target="https://docs.microsoft.com/en-us/connectors/azureblob/#create-block-blob" TargetMode="External"/><Relationship Id="rId9" Type="http://schemas.openxmlformats.org/officeDocument/2006/relationships/hyperlink" Target="https://docs.microsoft.com/en-us/connectors/azureblob/#get-blob-content" TargetMode="External"/><Relationship Id="rId14" Type="http://schemas.openxmlformats.org/officeDocument/2006/relationships/hyperlink" Target="https://docs.microsoft.com/en-us/connectors/azureblob/#list-blobs-in-root-folder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platformbootcamp.com/survey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blogs.microsoft.com/dynamics365/bdm/2019/01/29/the-microsoft-power-platform-empowering-millions-of-people-to-achieve-more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F46416-4FE7-4296-B3AA-5796DC596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PowerApps with Microsoft Azure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7E957-89D6-42F9-AB00-39545549B1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Karan Kathuria</a:t>
            </a:r>
          </a:p>
        </p:txBody>
      </p:sp>
    </p:spTree>
    <p:extLst>
      <p:ext uri="{BB962C8B-B14F-4D97-AF65-F5344CB8AC3E}">
        <p14:creationId xmlns:p14="http://schemas.microsoft.com/office/powerpoint/2010/main" val="700155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Database connector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58DCE-7C48-4DD8-AE50-AF69CD5AC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Limitations</a:t>
            </a:r>
          </a:p>
          <a:p>
            <a:r>
              <a:rPr lang="en-US" dirty="0"/>
              <a:t>The app name can include only letters, numbers, hyphens, parentheses, or underscores.</a:t>
            </a:r>
          </a:p>
          <a:p>
            <a:r>
              <a:rPr lang="en-US" dirty="0"/>
              <a:t>Power Apps requires SQL authentication to connect to SQL Database.</a:t>
            </a:r>
          </a:p>
          <a:p>
            <a:r>
              <a:rPr lang="en-US" dirty="0"/>
              <a:t>You can select only one table while you are creating a canvas app from the Azure portal. Customize the app after the app is created if you want to add more tables and other data sources by adding more data connections.</a:t>
            </a:r>
          </a:p>
          <a:p>
            <a:r>
              <a:rPr lang="en-US" dirty="0"/>
              <a:t>Power Apps cannot connect to SQL Database using </a:t>
            </a:r>
            <a:r>
              <a:rPr lang="en-US" dirty="0" err="1"/>
              <a:t>VNet</a:t>
            </a:r>
            <a:r>
              <a:rPr lang="en-US" dirty="0"/>
              <a:t> Service Endpoints. For more information, read </a:t>
            </a:r>
            <a:r>
              <a:rPr lang="en-US" dirty="0">
                <a:hlinkClick r:id="rId2"/>
              </a:rPr>
              <a:t>allowing access through </a:t>
            </a:r>
            <a:r>
              <a:rPr lang="en-US" dirty="0" err="1">
                <a:hlinkClick r:id="rId2"/>
              </a:rPr>
              <a:t>VNet</a:t>
            </a:r>
            <a:r>
              <a:rPr lang="en-US" dirty="0">
                <a:hlinkClick r:id="rId2"/>
              </a:rPr>
              <a:t> Service Endpoints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1176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BA2B1-3C24-4B39-A4C5-59A7C36C2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Azure Blob Storage connector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2D0A373-2A7E-432C-B72D-08E494EB6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523918"/>
              </p:ext>
            </p:extLst>
          </p:nvPr>
        </p:nvGraphicFramePr>
        <p:xfrm>
          <a:off x="958970" y="1224956"/>
          <a:ext cx="10105053" cy="4408088"/>
        </p:xfrm>
        <a:graphic>
          <a:graphicData uri="http://schemas.openxmlformats.org/drawingml/2006/table">
            <a:tbl>
              <a:tblPr/>
              <a:tblGrid>
                <a:gridCol w="3031517">
                  <a:extLst>
                    <a:ext uri="{9D8B030D-6E8A-4147-A177-3AD203B41FA5}">
                      <a16:colId xmlns:a16="http://schemas.microsoft.com/office/drawing/2014/main" val="2271458001"/>
                    </a:ext>
                  </a:extLst>
                </a:gridCol>
                <a:gridCol w="7073536">
                  <a:extLst>
                    <a:ext uri="{9D8B030D-6E8A-4147-A177-3AD203B41FA5}">
                      <a16:colId xmlns:a16="http://schemas.microsoft.com/office/drawing/2014/main" val="152359396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u="none" strike="noStrike">
                          <a:effectLst/>
                          <a:hlinkClick r:id="rId2"/>
                        </a:rPr>
                        <a:t>Copy blob</a:t>
                      </a:r>
                      <a:endParaRPr lang="en-IN" sz="900">
                        <a:effectLst/>
                      </a:endParaRPr>
                    </a:p>
                  </a:txBody>
                  <a:tcPr marL="31081" marR="72522" marT="36261" marB="36261">
                    <a:lnL w="12700" cap="flat" cmpd="sng" algn="ctr">
                      <a:solidFill>
                        <a:srgbClr val="E87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7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7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08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>
                          <a:effectLst/>
                        </a:rPr>
                        <a:t>This operation copies a blob. If blob is being deleted/renamed on server right after it was copied, connector may return HTTP 404 error by it's design. Please use a delay for 1 minute before deleting or renaming newly created blob.</a:t>
                      </a:r>
                    </a:p>
                  </a:txBody>
                  <a:tcPr marL="31081" marR="31081" marT="36261" marB="36261">
                    <a:lnL w="12700" cap="flat" cmpd="sng" algn="ctr">
                      <a:solidFill>
                        <a:srgbClr val="707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7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707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088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84365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u="none" strike="noStrike">
                          <a:effectLst/>
                          <a:hlinkClick r:id="rId3"/>
                        </a:rPr>
                        <a:t>Create blob</a:t>
                      </a:r>
                      <a:endParaRPr lang="en-IN" sz="900">
                        <a:effectLst/>
                      </a:endParaRPr>
                    </a:p>
                  </a:txBody>
                  <a:tcPr marL="31081" marR="72522" marT="36261" marB="36261">
                    <a:lnL w="12700" cap="flat" cmpd="sng" algn="ctr">
                      <a:solidFill>
                        <a:srgbClr val="B08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88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08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8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>
                          <a:effectLst/>
                        </a:rPr>
                        <a:t>This operation uploads a blob to Azure Blob Storage.</a:t>
                      </a:r>
                    </a:p>
                  </a:txBody>
                  <a:tcPr marL="31081" marR="31081" marT="36261" marB="36261">
                    <a:lnL w="12700" cap="flat" cmpd="sng" algn="ctr">
                      <a:solidFill>
                        <a:srgbClr val="6088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88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088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8FF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1435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u="none" strike="noStrike">
                          <a:effectLst/>
                          <a:hlinkClick r:id="rId4"/>
                        </a:rPr>
                        <a:t>Create block blob</a:t>
                      </a:r>
                      <a:endParaRPr lang="en-IN" sz="900">
                        <a:effectLst/>
                      </a:endParaRPr>
                    </a:p>
                  </a:txBody>
                  <a:tcPr marL="31081" marR="72522" marT="36261" marB="36261">
                    <a:lnL w="12700" cap="flat" cmpd="sng" algn="ctr">
                      <a:solidFill>
                        <a:srgbClr val="588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FF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86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0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>
                          <a:effectLst/>
                        </a:rPr>
                        <a:t>This operation uploads a block blob to Azure Blob Storage.</a:t>
                      </a:r>
                    </a:p>
                  </a:txBody>
                  <a:tcPr marL="31081" marR="31081" marT="36261" marB="36261">
                    <a:lnL w="12700" cap="flat" cmpd="sng" algn="ctr">
                      <a:solidFill>
                        <a:srgbClr val="28FF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FF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FF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70AD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0298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  <a:hlinkClick r:id="rId5"/>
                        </a:rPr>
                        <a:t>Create SAS URI by path</a:t>
                      </a:r>
                      <a:endParaRPr lang="en-US" sz="900">
                        <a:effectLst/>
                      </a:endParaRPr>
                    </a:p>
                  </a:txBody>
                  <a:tcPr marL="31081" marR="72522" marT="36261" marB="36261">
                    <a:lnL w="12700" cap="flat" cmpd="sng" algn="ctr">
                      <a:solidFill>
                        <a:srgbClr val="A80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AD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06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8B5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>
                          <a:effectLst/>
                        </a:rPr>
                        <a:t>This operation creates a SAS link for a blob using the path.</a:t>
                      </a:r>
                    </a:p>
                  </a:txBody>
                  <a:tcPr marL="31081" marR="31081" marT="36261" marB="36261">
                    <a:lnL w="12700" cap="flat" cmpd="sng" algn="ctr">
                      <a:solidFill>
                        <a:srgbClr val="70AD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AD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70AD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BD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78522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u="none" strike="noStrike">
                          <a:effectLst/>
                          <a:hlinkClick r:id="rId6"/>
                        </a:rPr>
                        <a:t>Delete blob</a:t>
                      </a:r>
                      <a:endParaRPr lang="en-IN" sz="900">
                        <a:effectLst/>
                      </a:endParaRPr>
                    </a:p>
                  </a:txBody>
                  <a:tcPr marL="31081" marR="72522" marT="36261" marB="36261">
                    <a:lnL w="12700" cap="flat" cmpd="sng" algn="ctr">
                      <a:solidFill>
                        <a:srgbClr val="68B5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BD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8B5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>
                          <a:effectLst/>
                        </a:rPr>
                        <a:t>This operation deletes a blob.</a:t>
                      </a:r>
                    </a:p>
                  </a:txBody>
                  <a:tcPr marL="31081" marR="31081" marT="36261" marB="36261">
                    <a:lnL w="12700" cap="flat" cmpd="sng" algn="ctr">
                      <a:solidFill>
                        <a:srgbClr val="B0BD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BD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BD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51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57766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u="none" strike="noStrike">
                          <a:effectLst/>
                          <a:hlinkClick r:id="rId7"/>
                        </a:rPr>
                        <a:t>Extract archive to folder</a:t>
                      </a:r>
                      <a:endParaRPr lang="en-IN" sz="900">
                        <a:effectLst/>
                      </a:endParaRPr>
                    </a:p>
                  </a:txBody>
                  <a:tcPr marL="31081" marR="72522" marT="36261" marB="36261">
                    <a:lnL w="12700" cap="flat" cmpd="sng" algn="ctr">
                      <a:solidFill>
                        <a:srgbClr val="4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51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3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>
                          <a:effectLst/>
                        </a:rPr>
                        <a:t>This operation extracts an archive blob into a folder (example: .zip).</a:t>
                      </a:r>
                    </a:p>
                  </a:txBody>
                  <a:tcPr marL="31081" marR="31081" marT="36261" marB="36261">
                    <a:lnL w="12700" cap="flat" cmpd="sng" algn="ctr">
                      <a:solidFill>
                        <a:srgbClr val="E051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51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051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8D6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05672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u="none" strike="noStrike">
                          <a:effectLst/>
                          <a:hlinkClick r:id="rId8"/>
                        </a:rPr>
                        <a:t>Get available access policies</a:t>
                      </a:r>
                      <a:endParaRPr lang="en-IN" sz="900">
                        <a:effectLst/>
                      </a:endParaRPr>
                    </a:p>
                  </a:txBody>
                  <a:tcPr marL="31081" marR="72522" marT="36261" marB="36261">
                    <a:lnL w="12700" cap="flat" cmpd="sng" algn="ctr">
                      <a:solidFill>
                        <a:srgbClr val="00D3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D6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3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8E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>
                          <a:effectLst/>
                        </a:rPr>
                        <a:t>This operation gets available shared access policies for a blob.</a:t>
                      </a:r>
                    </a:p>
                  </a:txBody>
                  <a:tcPr marL="31081" marR="31081" marT="36261" marB="36261">
                    <a:lnL w="12700" cap="flat" cmpd="sng" algn="ctr">
                      <a:solidFill>
                        <a:srgbClr val="48D6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D6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8D6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87F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25301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u="none" strike="noStrike">
                          <a:effectLst/>
                          <a:hlinkClick r:id="rId9"/>
                        </a:rPr>
                        <a:t>Get blob content</a:t>
                      </a:r>
                      <a:endParaRPr lang="en-IN" sz="900">
                        <a:effectLst/>
                      </a:endParaRPr>
                    </a:p>
                  </a:txBody>
                  <a:tcPr marL="31081" marR="72522" marT="36261" marB="36261">
                    <a:lnL w="12700" cap="flat" cmpd="sng" algn="ctr">
                      <a:solidFill>
                        <a:srgbClr val="C8E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7F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8E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>
                          <a:effectLst/>
                        </a:rPr>
                        <a:t>This operation retrieves blob contents using id.</a:t>
                      </a:r>
                    </a:p>
                  </a:txBody>
                  <a:tcPr marL="31081" marR="31081" marT="36261" marB="36261">
                    <a:lnL w="12700" cap="flat" cmpd="sng" algn="ctr">
                      <a:solidFill>
                        <a:srgbClr val="E87F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7F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87F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8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9269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  <a:hlinkClick r:id="rId10"/>
                        </a:rPr>
                        <a:t>Get blob content using path</a:t>
                      </a:r>
                      <a:endParaRPr lang="en-US" sz="900">
                        <a:effectLst/>
                      </a:endParaRPr>
                    </a:p>
                  </a:txBody>
                  <a:tcPr marL="31081" marR="72522" marT="36261" marB="36261">
                    <a:lnL w="12700" cap="flat" cmpd="sng" algn="ctr">
                      <a:solidFill>
                        <a:srgbClr val="808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8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86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>
                          <a:effectLst/>
                        </a:rPr>
                        <a:t>This operation retrieves blob contents using path</a:t>
                      </a:r>
                    </a:p>
                  </a:txBody>
                  <a:tcPr marL="31081" marR="31081" marT="36261" marB="36261">
                    <a:lnL w="12700" cap="flat" cmpd="sng" algn="ctr">
                      <a:solidFill>
                        <a:srgbClr val="C08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8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89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608F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76951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u="none" strike="noStrike">
                          <a:effectLst/>
                          <a:hlinkClick r:id="rId11"/>
                        </a:rPr>
                        <a:t>Get Blob Metadata</a:t>
                      </a:r>
                      <a:endParaRPr lang="en-IN" sz="900">
                        <a:effectLst/>
                      </a:endParaRPr>
                    </a:p>
                  </a:txBody>
                  <a:tcPr marL="31081" marR="72522" marT="36261" marB="36261">
                    <a:lnL w="12700" cap="flat" cmpd="sng" algn="ctr">
                      <a:solidFill>
                        <a:srgbClr val="F086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8F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86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8E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>
                          <a:effectLst/>
                        </a:rPr>
                        <a:t>This operation retrieves blob metadata using blob id.</a:t>
                      </a:r>
                    </a:p>
                  </a:txBody>
                  <a:tcPr marL="31081" marR="31081" marT="36261" marB="36261">
                    <a:lnL w="12700" cap="flat" cmpd="sng" algn="ctr">
                      <a:solidFill>
                        <a:srgbClr val="608F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8F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608F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894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83574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  <a:hlinkClick r:id="rId12"/>
                        </a:rPr>
                        <a:t>Get Blob Metadata using path</a:t>
                      </a:r>
                      <a:endParaRPr lang="en-US" sz="900">
                        <a:effectLst/>
                      </a:endParaRPr>
                    </a:p>
                  </a:txBody>
                  <a:tcPr marL="31081" marR="72522" marT="36261" marB="36261">
                    <a:lnL w="12700" cap="flat" cmpd="sng" algn="ctr">
                      <a:solidFill>
                        <a:srgbClr val="E88E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894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8E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A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>
                          <a:effectLst/>
                        </a:rPr>
                        <a:t>This operation retrieves blob metadata using path.</a:t>
                      </a:r>
                    </a:p>
                  </a:txBody>
                  <a:tcPr marL="31081" marR="31081" marT="36261" marB="36261">
                    <a:lnL w="12700" cap="flat" cmpd="sng" algn="ctr">
                      <a:solidFill>
                        <a:srgbClr val="D894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894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894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1896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36018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u="none" strike="noStrike">
                          <a:effectLst/>
                          <a:hlinkClick r:id="rId13"/>
                        </a:rPr>
                        <a:t>List blobs</a:t>
                      </a:r>
                      <a:endParaRPr lang="en-IN" sz="900">
                        <a:effectLst/>
                      </a:endParaRPr>
                    </a:p>
                  </a:txBody>
                  <a:tcPr marL="31081" marR="72522" marT="36261" marB="36261">
                    <a:lnL w="12700" cap="flat" cmpd="sng" algn="ctr">
                      <a:solidFill>
                        <a:srgbClr val="009A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96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A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9B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>
                          <a:effectLst/>
                        </a:rPr>
                        <a:t>This operation lists blobs in a container.</a:t>
                      </a:r>
                    </a:p>
                  </a:txBody>
                  <a:tcPr marL="31081" marR="31081" marT="36261" marB="36261">
                    <a:lnL w="12700" cap="flat" cmpd="sng" algn="ctr">
                      <a:solidFill>
                        <a:srgbClr val="1896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96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1896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8A1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72547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u="none" strike="noStrike">
                          <a:effectLst/>
                          <a:hlinkClick r:id="rId14"/>
                        </a:rPr>
                        <a:t>List blobs in root folder</a:t>
                      </a:r>
                      <a:endParaRPr lang="en-IN" sz="900">
                        <a:effectLst/>
                      </a:endParaRPr>
                    </a:p>
                  </a:txBody>
                  <a:tcPr marL="31081" marR="72522" marT="36261" marB="36261">
                    <a:lnL w="12700" cap="flat" cmpd="sng" algn="ctr">
                      <a:solidFill>
                        <a:srgbClr val="189B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A1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9B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0A5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>
                          <a:effectLst/>
                        </a:rPr>
                        <a:t>This operation lists blobs in the Azure Blob Storage root folder.</a:t>
                      </a:r>
                    </a:p>
                  </a:txBody>
                  <a:tcPr marL="31081" marR="31081" marT="36261" marB="36261">
                    <a:lnL w="12700" cap="flat" cmpd="sng" algn="ctr">
                      <a:solidFill>
                        <a:srgbClr val="A8A1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A1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8A1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B0A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26408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  <a:hlinkClick r:id="rId15"/>
                        </a:rPr>
                        <a:t>Set blob tier by path</a:t>
                      </a:r>
                      <a:endParaRPr lang="en-US" sz="900">
                        <a:effectLst/>
                      </a:endParaRPr>
                    </a:p>
                  </a:txBody>
                  <a:tcPr marL="31081" marR="72522" marT="36261" marB="36261">
                    <a:lnL w="12700" cap="flat" cmpd="sng" algn="ctr">
                      <a:solidFill>
                        <a:srgbClr val="90A5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A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0A5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8AA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>
                          <a:effectLst/>
                        </a:rPr>
                        <a:t>This operation sets a tier for a block blob on a standard storage account using the path.</a:t>
                      </a:r>
                    </a:p>
                  </a:txBody>
                  <a:tcPr marL="31081" marR="31081" marT="36261" marB="36261">
                    <a:lnL w="12700" cap="flat" cmpd="sng" algn="ctr">
                      <a:solidFill>
                        <a:srgbClr val="B0A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A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B0A8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8B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2299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u="none" strike="noStrike">
                          <a:effectLst/>
                          <a:hlinkClick r:id="rId16"/>
                        </a:rPr>
                        <a:t>Update blob</a:t>
                      </a:r>
                      <a:endParaRPr lang="en-IN" sz="900">
                        <a:effectLst/>
                      </a:endParaRPr>
                    </a:p>
                  </a:txBody>
                  <a:tcPr marL="31081" marR="72522" marT="36261" marB="36261">
                    <a:lnL w="12700" cap="flat" cmpd="sng" algn="ctr">
                      <a:solidFill>
                        <a:srgbClr val="68AA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8B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8AA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8AA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dirty="0">
                          <a:effectLst/>
                        </a:rPr>
                        <a:t>This operation updates a blob in Azure Blob Storage.</a:t>
                      </a:r>
                    </a:p>
                  </a:txBody>
                  <a:tcPr marL="31081" marR="31081" marT="36261" marB="36261">
                    <a:lnL w="12700" cap="flat" cmpd="sng" algn="ctr">
                      <a:solidFill>
                        <a:srgbClr val="F8B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8B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8B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8B0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935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4074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1186356"/>
            <a:ext cx="9859116" cy="2242644"/>
          </a:xfrm>
        </p:spPr>
        <p:txBody>
          <a:bodyPr>
            <a:normAutofit fontScale="90000"/>
          </a:bodyPr>
          <a:lstStyle/>
          <a:p>
            <a:r>
              <a:rPr lang="en-US" dirty="0"/>
              <a:t>Demo: Canvas app with Azure SQL &amp; Blob storage connectors</a:t>
            </a:r>
          </a:p>
        </p:txBody>
      </p:sp>
    </p:spTree>
    <p:extLst>
      <p:ext uri="{BB962C8B-B14F-4D97-AF65-F5344CB8AC3E}">
        <p14:creationId xmlns:p14="http://schemas.microsoft.com/office/powerpoint/2010/main" val="4167471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33200-9E83-4FFD-8A31-1D80C3550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81891"/>
            <a:ext cx="3363242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Please fill out the survey! </a:t>
            </a:r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&amp; Win Swags!!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EC8162-D9C6-434D-9467-952F69B35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5" y="343766"/>
            <a:ext cx="4680512" cy="4680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EF7A67-E46C-4B60-B71D-A4D694261DB2}"/>
              </a:ext>
            </a:extLst>
          </p:cNvPr>
          <p:cNvSpPr txBox="1"/>
          <p:nvPr/>
        </p:nvSpPr>
        <p:spPr>
          <a:xfrm>
            <a:off x="5953126" y="5249741"/>
            <a:ext cx="607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https://www.powerplatformbootcamp.com/survey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38252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036C-BA54-45FC-9987-BE658F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732773"/>
                </a:solidFill>
              </a:rPr>
              <a:t>Thank You For Attending</a:t>
            </a:r>
          </a:p>
        </p:txBody>
      </p:sp>
    </p:spTree>
    <p:extLst>
      <p:ext uri="{BB962C8B-B14F-4D97-AF65-F5344CB8AC3E}">
        <p14:creationId xmlns:p14="http://schemas.microsoft.com/office/powerpoint/2010/main" val="1814514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063C-B364-424F-A227-3DAD11908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PowerApps Canvas apps with Microsoft Azure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2DC3E-95D3-440B-91B8-7B2F5521E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Karan Kathuria</a:t>
            </a:r>
          </a:p>
        </p:txBody>
      </p:sp>
    </p:spTree>
    <p:extLst>
      <p:ext uri="{BB962C8B-B14F-4D97-AF65-F5344CB8AC3E}">
        <p14:creationId xmlns:p14="http://schemas.microsoft.com/office/powerpoint/2010/main" val="4042004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B0846F92-6B12-49CB-BC02-8897A2F8F9C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" r="3010"/>
          <a:stretch>
            <a:fillRect/>
          </a:stretch>
        </p:blipFill>
        <p:spPr>
          <a:xfrm>
            <a:off x="7893698" y="903658"/>
            <a:ext cx="3439886" cy="438486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7445AD1-60A9-47D1-8895-904B44052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Karan Kathuria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5DA9811-56DD-459A-AB98-C6A295362550}"/>
              </a:ext>
            </a:extLst>
          </p:cNvPr>
          <p:cNvSpPr txBox="1">
            <a:spLocks/>
          </p:cNvSpPr>
          <p:nvPr/>
        </p:nvSpPr>
        <p:spPr>
          <a:xfrm>
            <a:off x="260005" y="3403600"/>
            <a:ext cx="5378795" cy="2840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Technology enthusiast</a:t>
            </a:r>
          </a:p>
          <a:p>
            <a:r>
              <a:rPr lang="en-US" dirty="0"/>
              <a:t>Solution Architect at Nagarro, Gurgaon</a:t>
            </a:r>
          </a:p>
          <a:p>
            <a:r>
              <a:rPr lang="en-US" dirty="0"/>
              <a:t>Interested in cloud, big data, low-code platforms</a:t>
            </a:r>
          </a:p>
        </p:txBody>
      </p:sp>
    </p:spTree>
    <p:extLst>
      <p:ext uri="{BB962C8B-B14F-4D97-AF65-F5344CB8AC3E}">
        <p14:creationId xmlns:p14="http://schemas.microsoft.com/office/powerpoint/2010/main" val="4109933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1EC9-263C-4672-B5CC-D58181D9E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PowerApps Canvas apps</a:t>
            </a:r>
          </a:p>
          <a:p>
            <a:r>
              <a:rPr lang="en-US" dirty="0"/>
              <a:t>Connectors available for Microsoft Azure</a:t>
            </a:r>
          </a:p>
          <a:p>
            <a:r>
              <a:rPr lang="en-US" dirty="0"/>
              <a:t>Hands-on demo using few Azure PaaS connectors</a:t>
            </a:r>
          </a:p>
          <a:p>
            <a:r>
              <a:rPr lang="en-US" dirty="0"/>
              <a:t>Q&amp;A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435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0EC6-F4E1-4C75-B230-2C38DA40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 apps</a:t>
            </a:r>
          </a:p>
        </p:txBody>
      </p:sp>
    </p:spTree>
    <p:extLst>
      <p:ext uri="{BB962C8B-B14F-4D97-AF65-F5344CB8AC3E}">
        <p14:creationId xmlns:p14="http://schemas.microsoft.com/office/powerpoint/2010/main" val="2767642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Platform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CC6D3E6-84C0-42B9-8F1C-0F365E87C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752" y="1395168"/>
            <a:ext cx="771525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0736693-33FE-4331-99BC-908907931B2C}"/>
              </a:ext>
            </a:extLst>
          </p:cNvPr>
          <p:cNvSpPr/>
          <p:nvPr/>
        </p:nvSpPr>
        <p:spPr>
          <a:xfrm>
            <a:off x="320019" y="5324332"/>
            <a:ext cx="109183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u="sng" dirty="0"/>
              <a:t>Image source:</a:t>
            </a:r>
            <a:r>
              <a:rPr lang="en-IN" sz="1200" dirty="0">
                <a:hlinkClick r:id="rId3"/>
              </a:rPr>
              <a:t> https://cloudblogs.microsoft.com/dynamics365/bdm/2019/01/29/the-microsoft-power-platform-empowering-millions-of-people-to-achieve-more/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173989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connectors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953F811-A743-40BC-9297-E09AFD27D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3937986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Azure AD</a:t>
            </a:r>
          </a:p>
          <a:p>
            <a:r>
              <a:rPr lang="en-US" dirty="0"/>
              <a:t>Azure Application Insights</a:t>
            </a:r>
          </a:p>
          <a:p>
            <a:r>
              <a:rPr lang="en-US" dirty="0"/>
              <a:t>Azure Automation</a:t>
            </a:r>
          </a:p>
          <a:p>
            <a:r>
              <a:rPr lang="en-US" dirty="0"/>
              <a:t>Azure Blob Storage</a:t>
            </a:r>
          </a:p>
          <a:p>
            <a:r>
              <a:rPr lang="en-US" dirty="0"/>
              <a:t>Azure Container Instance</a:t>
            </a:r>
          </a:p>
          <a:p>
            <a:r>
              <a:rPr lang="en-US" dirty="0"/>
              <a:t>Azure Cosmos DB</a:t>
            </a:r>
          </a:p>
          <a:p>
            <a:r>
              <a:rPr lang="en-US" dirty="0"/>
              <a:t>Azure Data Factory</a:t>
            </a:r>
          </a:p>
          <a:p>
            <a:r>
              <a:rPr lang="en-US" dirty="0"/>
              <a:t>Azure Data Lake</a:t>
            </a:r>
          </a:p>
          <a:p>
            <a:r>
              <a:rPr lang="en-US" dirty="0"/>
              <a:t>Azure DevOps</a:t>
            </a:r>
          </a:p>
          <a:p>
            <a:r>
              <a:rPr lang="en-US" dirty="0"/>
              <a:t>Azure Event Grid</a:t>
            </a:r>
          </a:p>
          <a:p>
            <a:r>
              <a:rPr lang="en-US" dirty="0"/>
              <a:t>Azure Event Grid Publish</a:t>
            </a:r>
          </a:p>
          <a:p>
            <a:r>
              <a:rPr lang="en-US" dirty="0"/>
              <a:t>Azure File Storage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C3E402-36AA-40D3-AB33-AD05FE3E01CC}"/>
              </a:ext>
            </a:extLst>
          </p:cNvPr>
          <p:cNvSpPr txBox="1">
            <a:spLocks/>
          </p:cNvSpPr>
          <p:nvPr/>
        </p:nvSpPr>
        <p:spPr>
          <a:xfrm>
            <a:off x="5678009" y="1395167"/>
            <a:ext cx="5818573" cy="44996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Azure IoT Central</a:t>
            </a:r>
          </a:p>
          <a:p>
            <a:r>
              <a:rPr lang="en-US" sz="2400" dirty="0"/>
              <a:t>Azure Key Vault</a:t>
            </a:r>
          </a:p>
          <a:p>
            <a:r>
              <a:rPr lang="en-US" sz="2400" dirty="0"/>
              <a:t>Azure Kusto</a:t>
            </a:r>
          </a:p>
          <a:p>
            <a:r>
              <a:rPr lang="en-US" sz="2400" dirty="0"/>
              <a:t>Azure Log Analytics</a:t>
            </a:r>
          </a:p>
          <a:p>
            <a:r>
              <a:rPr lang="en-US" sz="2400" dirty="0"/>
              <a:t>Azure Log Analytics Data Collector</a:t>
            </a:r>
          </a:p>
          <a:p>
            <a:r>
              <a:rPr lang="en-US" sz="2400" dirty="0"/>
              <a:t>Azure Monitor Logs</a:t>
            </a:r>
          </a:p>
          <a:p>
            <a:r>
              <a:rPr lang="en-US" sz="2400" dirty="0"/>
              <a:t>Azure Queues</a:t>
            </a:r>
          </a:p>
          <a:p>
            <a:r>
              <a:rPr lang="en-US" sz="2400" dirty="0"/>
              <a:t>Azure Resource Manager</a:t>
            </a:r>
          </a:p>
          <a:p>
            <a:r>
              <a:rPr lang="en-US" sz="2400" dirty="0"/>
              <a:t>Azure Sentinel</a:t>
            </a:r>
          </a:p>
          <a:p>
            <a:r>
              <a:rPr lang="en-US" sz="2400" dirty="0"/>
              <a:t>Azure SQL Data Warehouse</a:t>
            </a:r>
          </a:p>
          <a:p>
            <a:r>
              <a:rPr lang="en-US" sz="2400" dirty="0"/>
              <a:t>Azure Table Storage</a:t>
            </a:r>
          </a:p>
          <a:p>
            <a:r>
              <a:rPr lang="en-US" sz="2400" dirty="0"/>
              <a:t>SQL Server</a:t>
            </a:r>
          </a:p>
        </p:txBody>
      </p:sp>
    </p:spTree>
    <p:extLst>
      <p:ext uri="{BB962C8B-B14F-4D97-AF65-F5344CB8AC3E}">
        <p14:creationId xmlns:p14="http://schemas.microsoft.com/office/powerpoint/2010/main" val="1167655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4BFDE-890B-4C36-B38B-F6D906942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a connection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214E1-74B8-497F-BB18-65121AB3E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2" y="1645603"/>
            <a:ext cx="5531767" cy="3719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F869E4-6250-4718-A485-9D1574650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806" y="1874016"/>
            <a:ext cx="6221546" cy="346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94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8A116-CB1E-4A7D-BE65-4F90A5F58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a connection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868698-B2B1-40F3-8C92-DCB1B11AD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9" y="1554325"/>
            <a:ext cx="5248271" cy="39693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5066E6-7756-4613-B567-02EE352E8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51" y="1554326"/>
            <a:ext cx="4838650" cy="397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54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54565A"/>
      </a:dk2>
      <a:lt2>
        <a:srgbClr val="E7E8E9"/>
      </a:lt2>
      <a:accent1>
        <a:srgbClr val="732773"/>
      </a:accent1>
      <a:accent2>
        <a:srgbClr val="54565A"/>
      </a:accent2>
      <a:accent3>
        <a:srgbClr val="A442DC"/>
      </a:accent3>
      <a:accent4>
        <a:srgbClr val="7B7E83"/>
      </a:accent4>
      <a:accent5>
        <a:srgbClr val="D8D9DA"/>
      </a:accent5>
      <a:accent6>
        <a:srgbClr val="B564E3"/>
      </a:accent6>
      <a:hlink>
        <a:srgbClr val="0563C1"/>
      </a:hlink>
      <a:folHlink>
        <a:srgbClr val="0563C1"/>
      </a:folHlink>
    </a:clrScheme>
    <a:fontScheme name="Collaborate Canada">
      <a:majorFont>
        <a:latin typeface="Segoe UI Black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C27F6A29DBC5499A29145CCF8A6FEF" ma:contentTypeVersion="15" ma:contentTypeDescription="Create a new document." ma:contentTypeScope="" ma:versionID="6246174e4d2cd2c090d202f34aec6975">
  <xsd:schema xmlns:xsd="http://www.w3.org/2001/XMLSchema" xmlns:xs="http://www.w3.org/2001/XMLSchema" xmlns:p="http://schemas.microsoft.com/office/2006/metadata/properties" xmlns:ns2="bb5988d6-8fef-43bf-8684-73b55c79ce34" xmlns:ns3="3dd97c74-5ef0-47a1-a0c0-112a138906c0" targetNamespace="http://schemas.microsoft.com/office/2006/metadata/properties" ma:root="true" ma:fieldsID="ccc0b60ace2116ecc5954db4535ae426" ns2:_="" ns3:_="">
    <xsd:import namespace="bb5988d6-8fef-43bf-8684-73b55c79ce34"/>
    <xsd:import namespace="3dd97c74-5ef0-47a1-a0c0-112a138906c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5988d6-8fef-43bf-8684-73b55c79ce3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d97c74-5ef0-47a1-a0c0-112a138906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011BBF7-1CE1-4050-9514-DB9AE0D56D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593E399-B7C0-4928-92D2-F2F6C5F27F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5988d6-8fef-43bf-8684-73b55c79ce34"/>
    <ds:schemaRef ds:uri="3dd97c74-5ef0-47a1-a0c0-112a138906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4BD89D9-7255-4D5A-82E5-E966CAEE4330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3dd97c74-5ef0-47a1-a0c0-112a138906c0"/>
    <ds:schemaRef ds:uri="bb5988d6-8fef-43bf-8684-73b55c79ce34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540</Words>
  <Application>Microsoft Office PowerPoint</Application>
  <PresentationFormat>Widescreen</PresentationFormat>
  <Paragraphs>85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Consolas</vt:lpstr>
      <vt:lpstr>Gill Sans MT</vt:lpstr>
      <vt:lpstr>Klavika Medium Condensed</vt:lpstr>
      <vt:lpstr>Segoe UI Black</vt:lpstr>
      <vt:lpstr>Segoe UI Semibold</vt:lpstr>
      <vt:lpstr>Segoe UI Semilight</vt:lpstr>
      <vt:lpstr>Office Theme</vt:lpstr>
      <vt:lpstr>PowerPoint Presentation</vt:lpstr>
      <vt:lpstr>PowerApps Canvas apps with Microsoft Azure</vt:lpstr>
      <vt:lpstr>Karan Kathuria</vt:lpstr>
      <vt:lpstr>Session objectives</vt:lpstr>
      <vt:lpstr>Canvas apps</vt:lpstr>
      <vt:lpstr>Power Platform</vt:lpstr>
      <vt:lpstr>Azure connectors</vt:lpstr>
      <vt:lpstr>Create a connection</vt:lpstr>
      <vt:lpstr>Create a connection</vt:lpstr>
      <vt:lpstr>Azure SQL Database connector</vt:lpstr>
      <vt:lpstr>Azure Blob Storage connector</vt:lpstr>
      <vt:lpstr>Demo: Canvas app with Azure SQL &amp; Blob storage connectors</vt:lpstr>
      <vt:lpstr>Any Questions?</vt:lpstr>
      <vt:lpstr>Please fill out the survey!  &amp; Win Swags!!</vt:lpstr>
      <vt:lpstr>Thank You For Attending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to the Presenter</dc:title>
  <dc:creator>Kunal Tripathy</dc:creator>
  <cp:lastModifiedBy>Karan Kathuria</cp:lastModifiedBy>
  <cp:revision>20</cp:revision>
  <dcterms:created xsi:type="dcterms:W3CDTF">2020-02-08T21:32:28Z</dcterms:created>
  <dcterms:modified xsi:type="dcterms:W3CDTF">2020-02-14T08:40:47Z</dcterms:modified>
</cp:coreProperties>
</file>